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9" r:id="rId3"/>
    <p:sldId id="257" r:id="rId4"/>
    <p:sldId id="283" r:id="rId5"/>
    <p:sldId id="284" r:id="rId6"/>
    <p:sldId id="285" r:id="rId7"/>
    <p:sldId id="277" r:id="rId8"/>
    <p:sldId id="278" r:id="rId9"/>
    <p:sldId id="261" r:id="rId10"/>
    <p:sldId id="263" r:id="rId11"/>
    <p:sldId id="279" r:id="rId12"/>
    <p:sldId id="280" r:id="rId13"/>
    <p:sldId id="281" r:id="rId14"/>
    <p:sldId id="282" r:id="rId15"/>
    <p:sldId id="267" r:id="rId16"/>
    <p:sldId id="270" r:id="rId17"/>
    <p:sldId id="268" r:id="rId18"/>
    <p:sldId id="272" r:id="rId19"/>
    <p:sldId id="286" r:id="rId20"/>
    <p:sldId id="287" r:id="rId21"/>
    <p:sldId id="288" r:id="rId2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accent2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3DF99-AE38-41D5-97BC-B4A793187EBC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10.03.2014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5FDB7-8319-4A47-A32D-D17A99C22D39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982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3DF99-AE38-41D5-97BC-B4A793187EBC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10.03.2014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5FDB7-8319-4A47-A32D-D17A99C22D39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9615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3DF99-AE38-41D5-97BC-B4A793187EBC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10.03.2014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5FDB7-8319-4A47-A32D-D17A99C22D39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420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3DF99-AE38-41D5-97BC-B4A793187EBC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10.03.2014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5FDB7-8319-4A47-A32D-D17A99C22D39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2819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3DF99-AE38-41D5-97BC-B4A793187EBC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10.03.2014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5FDB7-8319-4A47-A32D-D17A99C22D39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9230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3DF99-AE38-41D5-97BC-B4A793187EBC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10.03.2014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5FDB7-8319-4A47-A32D-D17A99C22D39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727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3DF99-AE38-41D5-97BC-B4A793187EBC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10.03.2014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5FDB7-8319-4A47-A32D-D17A99C22D39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5211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3DF99-AE38-41D5-97BC-B4A793187EBC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10.03.2014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5FDB7-8319-4A47-A32D-D17A99C22D39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693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3DF99-AE38-41D5-97BC-B4A793187EBC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10.03.2014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5FDB7-8319-4A47-A32D-D17A99C22D39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2594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3DF99-AE38-41D5-97BC-B4A793187EBC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10.03.2014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5FDB7-8319-4A47-A32D-D17A99C22D39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0859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3DF99-AE38-41D5-97BC-B4A793187EBC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10.03.2014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5FDB7-8319-4A47-A32D-D17A99C22D39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7015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3DF99-AE38-41D5-97BC-B4A793187EBC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10.03.2014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5FDB7-8319-4A47-A32D-D17A99C22D39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02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lfgang-waldner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en.wikipedia.org/wiki/Post-Napoleonic_depression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2763738"/>
          </a:xfrm>
        </p:spPr>
        <p:txBody>
          <a:bodyPr/>
          <a:lstStyle/>
          <a:p>
            <a:r>
              <a:rPr lang="de-DE" dirty="0" smtClean="0"/>
              <a:t>VWL: Says Gesetz </a:t>
            </a:r>
            <a:br>
              <a:rPr lang="de-DE" dirty="0" smtClean="0"/>
            </a:br>
            <a:r>
              <a:rPr lang="de-DE" dirty="0" smtClean="0"/>
              <a:t>und die Erklärung der Krisen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43608" y="3886200"/>
            <a:ext cx="7200800" cy="2567136"/>
          </a:xfrm>
        </p:spPr>
        <p:txBody>
          <a:bodyPr>
            <a:normAutofit/>
          </a:bodyPr>
          <a:lstStyle/>
          <a:p>
            <a:r>
              <a:rPr lang="de-DE" dirty="0" smtClean="0"/>
              <a:t>Videomaterial zu </a:t>
            </a:r>
          </a:p>
          <a:p>
            <a:r>
              <a:rPr lang="de-DE" dirty="0" smtClean="0"/>
              <a:t>Wolfgang Waldner: </a:t>
            </a:r>
          </a:p>
          <a:p>
            <a:r>
              <a:rPr lang="de-DE" dirty="0" smtClean="0"/>
              <a:t>Trugschlüsse der Volkswirtschaftslehre</a:t>
            </a:r>
          </a:p>
          <a:p>
            <a:r>
              <a:rPr lang="de-DE" sz="2000" dirty="0" smtClean="0">
                <a:solidFill>
                  <a:schemeClr val="tx1">
                    <a:lumMod val="50000"/>
                    <a:lumOff val="50000"/>
                  </a:schemeClr>
                </a:solidFill>
                <a:hlinkClick r:id="rId2"/>
              </a:rPr>
              <a:t>www.wolfgang-waldner.com</a:t>
            </a:r>
            <a:endParaRPr lang="de-DE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de-DE" sz="2000" dirty="0" smtClean="0"/>
              <a:t>Version vom 7.10.2013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621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Der klassische Kapitalmarkt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de-DE" dirty="0" smtClean="0"/>
              <a:t>Haushalte erzielen durch Sparen am Konsum Ersparnisse.</a:t>
            </a:r>
          </a:p>
          <a:p>
            <a:pPr algn="just"/>
            <a:r>
              <a:rPr lang="de-DE" dirty="0" smtClean="0"/>
              <a:t>Unternehmen brauchen diese Ersparnisse für ihre Investitionen.</a:t>
            </a:r>
          </a:p>
          <a:p>
            <a:pPr algn="just"/>
            <a:r>
              <a:rPr lang="de-DE" dirty="0" smtClean="0"/>
              <a:t>Der Zins sorge für das Gleichgewicht: I = S      </a:t>
            </a:r>
            <a:r>
              <a:rPr lang="de-DE" sz="2400" dirty="0" smtClean="0"/>
              <a:t>Wenn die Ersparnis der Haushalte größer ist als die geplante Investition, sinkt der Zins und bewirkt steigende Investitionen und sinkende Ersparnisse der Haushalte; im umgekehrten Fall steigen die Zinsen und bewirken eine höhere Ersparnis der Haushalte und weniger Investition der Unternehmen.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419532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</p:spPr>
        <p:txBody>
          <a:bodyPr>
            <a:normAutofit/>
          </a:bodyPr>
          <a:lstStyle/>
          <a:p>
            <a:r>
              <a:rPr lang="de-DE" sz="2800" dirty="0" smtClean="0"/>
              <a:t>Bei Deflation oder Hochzinspolitik rentiert sich die Investition in Geld gerechnet nicht: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1259632" y="2420888"/>
            <a:ext cx="1800200" cy="199452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Konsumgüter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1259632" y="2060848"/>
            <a:ext cx="1800200" cy="36004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Investition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1259632" y="4441482"/>
            <a:ext cx="18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Unternehmen:</a:t>
            </a:r>
          </a:p>
          <a:p>
            <a:pPr algn="ctr"/>
            <a:r>
              <a:rPr lang="de-DE" dirty="0" smtClean="0"/>
              <a:t>Y = C + I</a:t>
            </a:r>
          </a:p>
          <a:p>
            <a:r>
              <a:rPr lang="de-DE" dirty="0" smtClean="0"/>
              <a:t>Schränken ihre Investitionen ein</a:t>
            </a:r>
            <a:endParaRPr lang="de-DE" dirty="0"/>
          </a:p>
        </p:txBody>
      </p:sp>
      <p:sp>
        <p:nvSpPr>
          <p:cNvPr id="7" name="Pfeil nach rechts 6"/>
          <p:cNvSpPr/>
          <p:nvPr/>
        </p:nvSpPr>
        <p:spPr>
          <a:xfrm>
            <a:off x="3270952" y="5004607"/>
            <a:ext cx="2304256" cy="92333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Einkommen</a:t>
            </a:r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5724128" y="2420888"/>
            <a:ext cx="1800200" cy="20205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Konsum</a:t>
            </a:r>
            <a:endParaRPr lang="de-DE" dirty="0"/>
          </a:p>
        </p:txBody>
      </p:sp>
      <p:sp>
        <p:nvSpPr>
          <p:cNvPr id="9" name="Rechteck 8"/>
          <p:cNvSpPr/>
          <p:nvPr/>
        </p:nvSpPr>
        <p:spPr>
          <a:xfrm>
            <a:off x="5724128" y="1506488"/>
            <a:ext cx="1800200" cy="914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Ersparnis</a:t>
            </a:r>
            <a:endParaRPr lang="de-DE" dirty="0"/>
          </a:p>
        </p:txBody>
      </p:sp>
      <p:sp>
        <p:nvSpPr>
          <p:cNvPr id="10" name="Pfeil nach links 9"/>
          <p:cNvSpPr/>
          <p:nvPr/>
        </p:nvSpPr>
        <p:spPr>
          <a:xfrm>
            <a:off x="3275856" y="1628800"/>
            <a:ext cx="2304256" cy="595485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finanziert (S = I)</a:t>
            </a:r>
            <a:endParaRPr lang="de-DE" dirty="0"/>
          </a:p>
        </p:txBody>
      </p:sp>
      <p:sp>
        <p:nvSpPr>
          <p:cNvPr id="11" name="Pfeil nach links 10"/>
          <p:cNvSpPr/>
          <p:nvPr/>
        </p:nvSpPr>
        <p:spPr>
          <a:xfrm>
            <a:off x="3275856" y="3068960"/>
            <a:ext cx="2304256" cy="720080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kauft</a:t>
            </a: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5724128" y="4450610"/>
            <a:ext cx="1800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Haushalte:</a:t>
            </a:r>
          </a:p>
          <a:p>
            <a:pPr algn="ctr"/>
            <a:r>
              <a:rPr lang="de-DE" dirty="0" smtClean="0"/>
              <a:t>Y = C + S</a:t>
            </a:r>
            <a:endParaRPr lang="de-DE" dirty="0"/>
          </a:p>
          <a:p>
            <a:r>
              <a:rPr lang="de-DE" dirty="0" smtClean="0"/>
              <a:t>Einkommen wird ausgegeben für Konsum oder es finanziert die Investition </a:t>
            </a:r>
            <a:endParaRPr lang="de-DE" dirty="0"/>
          </a:p>
        </p:txBody>
      </p:sp>
      <p:sp>
        <p:nvSpPr>
          <p:cNvPr id="3" name="Rechteck 2"/>
          <p:cNvSpPr/>
          <p:nvPr/>
        </p:nvSpPr>
        <p:spPr>
          <a:xfrm>
            <a:off x="1259632" y="1506488"/>
            <a:ext cx="1800200" cy="5543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Produktionslücke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9017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</p:spPr>
        <p:txBody>
          <a:bodyPr>
            <a:normAutofit/>
          </a:bodyPr>
          <a:lstStyle/>
          <a:p>
            <a:r>
              <a:rPr lang="de-DE" sz="2800" dirty="0" smtClean="0"/>
              <a:t>Produktion und Einkommen sinken: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1259632" y="2420888"/>
            <a:ext cx="1800200" cy="199452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Konsumgüter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1259632" y="2060848"/>
            <a:ext cx="1800200" cy="36004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Investition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1259632" y="4441482"/>
            <a:ext cx="1800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Unternehmen:</a:t>
            </a:r>
          </a:p>
          <a:p>
            <a:pPr algn="ctr"/>
            <a:r>
              <a:rPr lang="de-DE" dirty="0" smtClean="0"/>
              <a:t>Y = C + I</a:t>
            </a:r>
          </a:p>
          <a:p>
            <a:r>
              <a:rPr lang="de-DE" dirty="0" smtClean="0"/>
              <a:t>Produktion für Investition und Konsum schafft Einkommen der Haushalte.</a:t>
            </a:r>
            <a:endParaRPr lang="de-DE" dirty="0"/>
          </a:p>
        </p:txBody>
      </p:sp>
      <p:sp>
        <p:nvSpPr>
          <p:cNvPr id="7" name="Pfeil nach rechts 6"/>
          <p:cNvSpPr/>
          <p:nvPr/>
        </p:nvSpPr>
        <p:spPr>
          <a:xfrm>
            <a:off x="3270952" y="5004607"/>
            <a:ext cx="2304256" cy="92333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Einkommen</a:t>
            </a:r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5724128" y="2420888"/>
            <a:ext cx="1800200" cy="20205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Konsum</a:t>
            </a:r>
            <a:endParaRPr lang="de-DE" dirty="0"/>
          </a:p>
        </p:txBody>
      </p:sp>
      <p:sp>
        <p:nvSpPr>
          <p:cNvPr id="9" name="Rechteck 8"/>
          <p:cNvSpPr/>
          <p:nvPr/>
        </p:nvSpPr>
        <p:spPr>
          <a:xfrm>
            <a:off x="5724128" y="2060848"/>
            <a:ext cx="1800200" cy="360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Ersparnis</a:t>
            </a:r>
            <a:endParaRPr lang="de-DE" dirty="0"/>
          </a:p>
        </p:txBody>
      </p:sp>
      <p:sp>
        <p:nvSpPr>
          <p:cNvPr id="10" name="Pfeil nach links 9"/>
          <p:cNvSpPr/>
          <p:nvPr/>
        </p:nvSpPr>
        <p:spPr>
          <a:xfrm>
            <a:off x="3275856" y="1628800"/>
            <a:ext cx="2304256" cy="595485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finanziert (S = I)</a:t>
            </a:r>
            <a:endParaRPr lang="de-DE" dirty="0"/>
          </a:p>
        </p:txBody>
      </p:sp>
      <p:sp>
        <p:nvSpPr>
          <p:cNvPr id="11" name="Pfeil nach links 10"/>
          <p:cNvSpPr/>
          <p:nvPr/>
        </p:nvSpPr>
        <p:spPr>
          <a:xfrm>
            <a:off x="3275856" y="3068960"/>
            <a:ext cx="2304256" cy="720080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kauft</a:t>
            </a: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5724128" y="4450610"/>
            <a:ext cx="1800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Haushalte:</a:t>
            </a:r>
          </a:p>
          <a:p>
            <a:pPr algn="ctr"/>
            <a:r>
              <a:rPr lang="de-DE" dirty="0" smtClean="0"/>
              <a:t>Y = C + S</a:t>
            </a:r>
            <a:endParaRPr lang="de-DE" dirty="0"/>
          </a:p>
          <a:p>
            <a:r>
              <a:rPr lang="de-DE" dirty="0" smtClean="0"/>
              <a:t>Einkommen sinkt und damit die gewünschte Ersparnis. </a:t>
            </a:r>
            <a:endParaRPr lang="de-DE" dirty="0"/>
          </a:p>
        </p:txBody>
      </p:sp>
      <p:sp>
        <p:nvSpPr>
          <p:cNvPr id="3" name="Rechteck 2"/>
          <p:cNvSpPr/>
          <p:nvPr/>
        </p:nvSpPr>
        <p:spPr>
          <a:xfrm>
            <a:off x="1259632" y="1506488"/>
            <a:ext cx="1800200" cy="5543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Produktionslücke</a:t>
            </a:r>
            <a:endParaRPr lang="de-DE" dirty="0"/>
          </a:p>
        </p:txBody>
      </p:sp>
      <p:sp>
        <p:nvSpPr>
          <p:cNvPr id="13" name="Rechteck 12"/>
          <p:cNvSpPr/>
          <p:nvPr/>
        </p:nvSpPr>
        <p:spPr>
          <a:xfrm>
            <a:off x="5724128" y="1506488"/>
            <a:ext cx="1800200" cy="5543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Erwerbslosigkeit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3911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</p:spPr>
        <p:txBody>
          <a:bodyPr>
            <a:normAutofit/>
          </a:bodyPr>
          <a:lstStyle/>
          <a:p>
            <a:r>
              <a:rPr lang="de-DE" sz="2800" dirty="0" smtClean="0"/>
              <a:t>Haushalte schränken ihren Konsum ein und wollen im Endergebnis mehr sparen und für die Krise vorsorgen: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1259632" y="2420888"/>
            <a:ext cx="1800200" cy="199452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Konsumgüter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1259632" y="2060848"/>
            <a:ext cx="1800200" cy="36004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Investition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1259632" y="4441482"/>
            <a:ext cx="1800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Unternehmen:</a:t>
            </a:r>
          </a:p>
          <a:p>
            <a:pPr algn="ctr"/>
            <a:r>
              <a:rPr lang="de-DE" dirty="0" smtClean="0"/>
              <a:t>Y = C + I</a:t>
            </a:r>
          </a:p>
          <a:p>
            <a:r>
              <a:rPr lang="de-DE" dirty="0" smtClean="0"/>
              <a:t>Produktion für Investition und Konsum schafft Einkommen der Haushalte.</a:t>
            </a:r>
            <a:endParaRPr lang="de-DE" dirty="0"/>
          </a:p>
        </p:txBody>
      </p:sp>
      <p:sp>
        <p:nvSpPr>
          <p:cNvPr id="7" name="Pfeil nach rechts 6"/>
          <p:cNvSpPr/>
          <p:nvPr/>
        </p:nvSpPr>
        <p:spPr>
          <a:xfrm>
            <a:off x="3270952" y="5004607"/>
            <a:ext cx="2304256" cy="92333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Einkommen</a:t>
            </a:r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5724128" y="3068960"/>
            <a:ext cx="1800200" cy="137252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Konsum wird stark eingeschränkt</a:t>
            </a:r>
            <a:endParaRPr lang="de-DE" dirty="0"/>
          </a:p>
        </p:txBody>
      </p:sp>
      <p:sp>
        <p:nvSpPr>
          <p:cNvPr id="9" name="Rechteck 8"/>
          <p:cNvSpPr/>
          <p:nvPr/>
        </p:nvSpPr>
        <p:spPr>
          <a:xfrm>
            <a:off x="5724128" y="2060848"/>
            <a:ext cx="1800200" cy="360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Ersparnis</a:t>
            </a:r>
            <a:endParaRPr lang="de-DE" dirty="0"/>
          </a:p>
        </p:txBody>
      </p:sp>
      <p:sp>
        <p:nvSpPr>
          <p:cNvPr id="10" name="Pfeil nach links 9"/>
          <p:cNvSpPr/>
          <p:nvPr/>
        </p:nvSpPr>
        <p:spPr>
          <a:xfrm>
            <a:off x="3275856" y="1628800"/>
            <a:ext cx="2304256" cy="595485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finanziert (S = I)</a:t>
            </a:r>
            <a:endParaRPr lang="de-DE" dirty="0"/>
          </a:p>
        </p:txBody>
      </p:sp>
      <p:sp>
        <p:nvSpPr>
          <p:cNvPr id="11" name="Pfeil nach links 10"/>
          <p:cNvSpPr/>
          <p:nvPr/>
        </p:nvSpPr>
        <p:spPr>
          <a:xfrm>
            <a:off x="3275856" y="3068960"/>
            <a:ext cx="2304256" cy="720080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kauft</a:t>
            </a: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5724128" y="4450610"/>
            <a:ext cx="1800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Haushalte:</a:t>
            </a:r>
          </a:p>
          <a:p>
            <a:pPr algn="ctr"/>
            <a:r>
              <a:rPr lang="de-DE" dirty="0" smtClean="0"/>
              <a:t>Y = C + S</a:t>
            </a:r>
            <a:endParaRPr lang="de-DE" dirty="0"/>
          </a:p>
          <a:p>
            <a:r>
              <a:rPr lang="de-DE" dirty="0" smtClean="0"/>
              <a:t>Konsum wird gesenkt um die Ersparnis zu erhöhen. </a:t>
            </a:r>
            <a:endParaRPr lang="de-DE" dirty="0"/>
          </a:p>
        </p:txBody>
      </p:sp>
      <p:sp>
        <p:nvSpPr>
          <p:cNvPr id="3" name="Rechteck 2"/>
          <p:cNvSpPr/>
          <p:nvPr/>
        </p:nvSpPr>
        <p:spPr>
          <a:xfrm>
            <a:off x="1259632" y="1506488"/>
            <a:ext cx="1800200" cy="5543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Produktionslücke</a:t>
            </a:r>
            <a:endParaRPr lang="de-DE" dirty="0"/>
          </a:p>
        </p:txBody>
      </p:sp>
      <p:sp>
        <p:nvSpPr>
          <p:cNvPr id="13" name="Rechteck 12"/>
          <p:cNvSpPr/>
          <p:nvPr/>
        </p:nvSpPr>
        <p:spPr>
          <a:xfrm>
            <a:off x="5724128" y="1506488"/>
            <a:ext cx="1800200" cy="5543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Erwerbslosigkeit</a:t>
            </a:r>
            <a:endParaRPr lang="de-DE" dirty="0"/>
          </a:p>
        </p:txBody>
      </p:sp>
      <p:sp>
        <p:nvSpPr>
          <p:cNvPr id="14" name="Pfeil nach unten 13"/>
          <p:cNvSpPr/>
          <p:nvPr/>
        </p:nvSpPr>
        <p:spPr>
          <a:xfrm>
            <a:off x="6381912" y="2445664"/>
            <a:ext cx="484632" cy="623296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410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</p:spPr>
        <p:txBody>
          <a:bodyPr>
            <a:normAutofit/>
          </a:bodyPr>
          <a:lstStyle/>
          <a:p>
            <a:r>
              <a:rPr lang="de-DE" sz="4000" dirty="0" smtClean="0"/>
              <a:t> Says Gesetz ist widerlegt:</a:t>
            </a:r>
            <a:endParaRPr lang="de-DE" sz="6000" dirty="0"/>
          </a:p>
        </p:txBody>
      </p:sp>
      <p:sp>
        <p:nvSpPr>
          <p:cNvPr id="4" name="Rechteck 3"/>
          <p:cNvSpPr/>
          <p:nvPr/>
        </p:nvSpPr>
        <p:spPr>
          <a:xfrm>
            <a:off x="1259632" y="3062842"/>
            <a:ext cx="1800200" cy="1364267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Konsumgüter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1259632" y="2702802"/>
            <a:ext cx="1800200" cy="36004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Investition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1259632" y="4441482"/>
            <a:ext cx="1800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Unternehmen:</a:t>
            </a:r>
          </a:p>
          <a:p>
            <a:pPr algn="ctr"/>
            <a:r>
              <a:rPr lang="de-DE" dirty="0" smtClean="0"/>
              <a:t>Y = C + I</a:t>
            </a:r>
          </a:p>
          <a:p>
            <a:r>
              <a:rPr lang="de-DE" dirty="0" smtClean="0"/>
              <a:t>Produktion für Konsum muss gesenkt werden: Absatzkrise!</a:t>
            </a:r>
            <a:endParaRPr lang="de-DE" dirty="0"/>
          </a:p>
        </p:txBody>
      </p:sp>
      <p:sp>
        <p:nvSpPr>
          <p:cNvPr id="7" name="Pfeil nach rechts 6"/>
          <p:cNvSpPr/>
          <p:nvPr/>
        </p:nvSpPr>
        <p:spPr>
          <a:xfrm>
            <a:off x="3270952" y="5004607"/>
            <a:ext cx="2304256" cy="92333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Einkommen</a:t>
            </a:r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5724128" y="3068960"/>
            <a:ext cx="1800200" cy="137252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Konsum wird stark eingeschränkt</a:t>
            </a:r>
            <a:endParaRPr lang="de-DE" dirty="0"/>
          </a:p>
        </p:txBody>
      </p:sp>
      <p:sp>
        <p:nvSpPr>
          <p:cNvPr id="9" name="Rechteck 8"/>
          <p:cNvSpPr/>
          <p:nvPr/>
        </p:nvSpPr>
        <p:spPr>
          <a:xfrm>
            <a:off x="5724128" y="2708920"/>
            <a:ext cx="1800200" cy="360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Ersparnis</a:t>
            </a:r>
            <a:endParaRPr lang="de-DE" dirty="0"/>
          </a:p>
        </p:txBody>
      </p:sp>
      <p:sp>
        <p:nvSpPr>
          <p:cNvPr id="10" name="Pfeil nach links 9"/>
          <p:cNvSpPr/>
          <p:nvPr/>
        </p:nvSpPr>
        <p:spPr>
          <a:xfrm>
            <a:off x="3275856" y="1628800"/>
            <a:ext cx="2304256" cy="595485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finanziert (S = I)</a:t>
            </a:r>
            <a:endParaRPr lang="de-DE" dirty="0"/>
          </a:p>
        </p:txBody>
      </p:sp>
      <p:sp>
        <p:nvSpPr>
          <p:cNvPr id="11" name="Pfeil nach links 10"/>
          <p:cNvSpPr/>
          <p:nvPr/>
        </p:nvSpPr>
        <p:spPr>
          <a:xfrm>
            <a:off x="3275856" y="3068960"/>
            <a:ext cx="2304256" cy="720080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kauft</a:t>
            </a: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5724128" y="4450610"/>
            <a:ext cx="1800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Haushalte:</a:t>
            </a:r>
          </a:p>
          <a:p>
            <a:pPr algn="ctr"/>
            <a:r>
              <a:rPr lang="de-DE" dirty="0" smtClean="0"/>
              <a:t>Y = C + S</a:t>
            </a:r>
            <a:endParaRPr lang="de-DE" dirty="0"/>
          </a:p>
          <a:p>
            <a:r>
              <a:rPr lang="de-DE" dirty="0" smtClean="0"/>
              <a:t>Einkommen sinken weiter und die Ersparnis steigt nicht. </a:t>
            </a:r>
            <a:endParaRPr lang="de-DE" dirty="0"/>
          </a:p>
        </p:txBody>
      </p:sp>
      <p:sp>
        <p:nvSpPr>
          <p:cNvPr id="3" name="Rechteck 2"/>
          <p:cNvSpPr/>
          <p:nvPr/>
        </p:nvSpPr>
        <p:spPr>
          <a:xfrm>
            <a:off x="1259632" y="1506488"/>
            <a:ext cx="1800200" cy="119631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Produktionslücke Absatzkrise</a:t>
            </a:r>
            <a:endParaRPr lang="de-DE" dirty="0"/>
          </a:p>
        </p:txBody>
      </p:sp>
      <p:sp>
        <p:nvSpPr>
          <p:cNvPr id="13" name="Rechteck 12"/>
          <p:cNvSpPr/>
          <p:nvPr/>
        </p:nvSpPr>
        <p:spPr>
          <a:xfrm>
            <a:off x="5724128" y="1506488"/>
            <a:ext cx="1800200" cy="12024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Massen-Arbeitslosigkeit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610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John Maynard Keynes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de-DE" sz="2800" dirty="0" smtClean="0"/>
              <a:t>Von Keynes wurden die beiden zentralen Dogmen der Neoklassik bereits 1923 widerlegt:</a:t>
            </a:r>
          </a:p>
          <a:p>
            <a:pPr algn="just"/>
            <a:r>
              <a:rPr lang="de-DE" sz="2800" dirty="0" smtClean="0"/>
              <a:t>Das Geld ist nicht neutral, weil steigende oder fallende Preise das Geschäftsergebnis beeinflussen.</a:t>
            </a:r>
          </a:p>
          <a:p>
            <a:pPr algn="just"/>
            <a:r>
              <a:rPr lang="de-DE" sz="2800" dirty="0" smtClean="0"/>
              <a:t>Investitionen müssen monetär betrachtet werden.</a:t>
            </a:r>
          </a:p>
          <a:p>
            <a:pPr algn="just"/>
            <a:r>
              <a:rPr lang="de-DE" sz="2800" dirty="0" smtClean="0"/>
              <a:t>Die Investition ist mit der Ersparnis identisch und sie bringt die Ersparnis hervor. Dass Ersparnis durch Sparen entstünde, ist ein mikroökonomischer Trug.</a:t>
            </a:r>
            <a:endParaRPr lang="de-DE" sz="2800" dirty="0"/>
          </a:p>
          <a:p>
            <a:pPr marL="0" indent="0" algn="just">
              <a:buNone/>
            </a:pPr>
            <a:endParaRPr lang="de-DE" sz="2000" dirty="0" smtClean="0"/>
          </a:p>
          <a:p>
            <a:pPr marL="0" indent="0" algn="just">
              <a:buNone/>
            </a:pPr>
            <a:r>
              <a:rPr lang="de-DE" sz="2000" dirty="0" smtClean="0"/>
              <a:t>Literaturhinweis: </a:t>
            </a:r>
          </a:p>
          <a:p>
            <a:pPr marL="0" indent="0" algn="just">
              <a:buNone/>
            </a:pPr>
            <a:r>
              <a:rPr lang="en-US" sz="2000" dirty="0" smtClean="0"/>
              <a:t>Keynes</a:t>
            </a:r>
            <a:r>
              <a:rPr lang="en-US" sz="2000" dirty="0"/>
              <a:t>, »Social Consequences of Changes in the Value of Money« (1923), »</a:t>
            </a:r>
            <a:r>
              <a:rPr lang="en-US" sz="2000" i="1" dirty="0" smtClean="0"/>
              <a:t>Essays </a:t>
            </a:r>
            <a:r>
              <a:rPr lang="en-US" sz="2000" i="1" dirty="0"/>
              <a:t>in Persuasion«</a:t>
            </a:r>
            <a:r>
              <a:rPr lang="en-US" sz="2000" dirty="0" smtClean="0"/>
              <a:t>, </a:t>
            </a:r>
            <a:r>
              <a:rPr lang="en-US" sz="2000" dirty="0"/>
              <a:t>Macmillan </a:t>
            </a:r>
            <a:r>
              <a:rPr lang="en-US" sz="2000" dirty="0" smtClean="0"/>
              <a:t>1931</a:t>
            </a:r>
            <a:r>
              <a:rPr lang="en-US" sz="2000" dirty="0"/>
              <a:t>, S. </a:t>
            </a:r>
            <a:r>
              <a:rPr lang="en-US" sz="2000" dirty="0" smtClean="0"/>
              <a:t>189f. 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52654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dirty="0" smtClean="0"/>
              <a:t>Investitionen werden unterlassen: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de-DE" sz="2800" dirty="0" smtClean="0"/>
              <a:t>Bei drohendem Geldwertverlust wegen einer Deflation der Löhne und Preise. Ein Haus im Jahr 1930 gebaut hätte 1932 wegen sinkender Löhne, Material- und Grundpreise womöglich nur noch die Hälfte gekostet. Real betrachtet sind 10.000 Aktien im Juli 1929 immer noch 10.000 Aktien im Juli 1932. </a:t>
            </a:r>
          </a:p>
          <a:p>
            <a:pPr algn="just"/>
            <a:r>
              <a:rPr lang="de-DE" sz="2800" dirty="0" smtClean="0"/>
              <a:t>Wenn die Geldanlage z. B. bei Hochzinspolitik einen höheren Zinsertrag bringt als die mit dem Geld mögliche Investition. Ein Haus bringt 5% Mietertrag, aber Geld konnte in Anleihen z. B. im Jahr 1982 in den USA zu 14% Zins auf 30 Jahre angelegt werden.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95759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Das Produktionspotential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sz="2400" dirty="0" smtClean="0"/>
              <a:t>Klassik/Neoklassik: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32040" y="1600200"/>
            <a:ext cx="3754760" cy="4853136"/>
          </a:xfrm>
        </p:spPr>
        <p:txBody>
          <a:bodyPr>
            <a:normAutofit/>
          </a:bodyPr>
          <a:lstStyle/>
          <a:p>
            <a:r>
              <a:rPr lang="de-DE" sz="2400" dirty="0" smtClean="0"/>
              <a:t>Keynes/Saldenmechanik:</a:t>
            </a:r>
            <a:endParaRPr lang="de-DE" sz="2400" dirty="0"/>
          </a:p>
        </p:txBody>
      </p:sp>
      <p:sp>
        <p:nvSpPr>
          <p:cNvPr id="5" name="Rechteck 4"/>
          <p:cNvSpPr/>
          <p:nvPr/>
        </p:nvSpPr>
        <p:spPr>
          <a:xfrm>
            <a:off x="899592" y="3392996"/>
            <a:ext cx="2808312" cy="2772308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400" dirty="0" smtClean="0">
                <a:solidFill>
                  <a:prstClr val="white"/>
                </a:solidFill>
              </a:rPr>
              <a:t>Konsum</a:t>
            </a:r>
            <a:endParaRPr lang="de-DE" sz="4400" dirty="0">
              <a:solidFill>
                <a:prstClr val="white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6876256" y="3933056"/>
            <a:ext cx="1368152" cy="2232248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sz="3600" dirty="0" smtClean="0">
                <a:solidFill>
                  <a:prstClr val="white"/>
                </a:solidFill>
              </a:rPr>
              <a:t>Einnahmen</a:t>
            </a:r>
            <a:endParaRPr lang="de-DE" sz="3200" dirty="0">
              <a:solidFill>
                <a:prstClr val="white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5385789" y="3933056"/>
            <a:ext cx="1490464" cy="2232248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sz="4000" dirty="0" smtClean="0">
                <a:solidFill>
                  <a:prstClr val="white"/>
                </a:solidFill>
              </a:rPr>
              <a:t>Ausgaben</a:t>
            </a:r>
            <a:r>
              <a:rPr lang="de-DE" dirty="0" smtClean="0">
                <a:solidFill>
                  <a:srgbClr val="FF0000"/>
                </a:solidFill>
              </a:rPr>
              <a:t>    </a:t>
            </a:r>
            <a:endParaRPr lang="de-DE" sz="1400" dirty="0">
              <a:solidFill>
                <a:srgbClr val="FF0000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5385792" y="2420888"/>
            <a:ext cx="2858616" cy="4320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prstClr val="white"/>
                </a:solidFill>
              </a:rPr>
              <a:t>Produktionslücke</a:t>
            </a: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5385792" y="3392996"/>
            <a:ext cx="1490464" cy="5400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smtClean="0">
              <a:solidFill>
                <a:srgbClr val="FF0000"/>
              </a:solidFill>
            </a:endParaRPr>
          </a:p>
          <a:p>
            <a:pPr algn="ctr"/>
            <a:r>
              <a:rPr lang="de-DE" dirty="0" smtClean="0">
                <a:solidFill>
                  <a:srgbClr val="FF0000"/>
                </a:solidFill>
              </a:rPr>
              <a:t>Krise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5385792" y="2852936"/>
            <a:ext cx="1490464" cy="5400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rgbClr val="FF0000"/>
                </a:solidFill>
              </a:rPr>
              <a:t>Boom</a:t>
            </a:r>
          </a:p>
          <a:p>
            <a:pPr algn="ctr"/>
            <a:r>
              <a:rPr lang="de-DE" dirty="0" smtClean="0">
                <a:solidFill>
                  <a:srgbClr val="FF0000"/>
                </a:solidFill>
              </a:rPr>
              <a:t> 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6876256" y="3392996"/>
            <a:ext cx="1368152" cy="54006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smtClean="0">
              <a:solidFill>
                <a:srgbClr val="FF0000"/>
              </a:solidFill>
            </a:endParaRPr>
          </a:p>
          <a:p>
            <a:pPr algn="ctr"/>
            <a:r>
              <a:rPr lang="de-DE" dirty="0" smtClean="0">
                <a:solidFill>
                  <a:srgbClr val="FF0000"/>
                </a:solidFill>
              </a:rPr>
              <a:t>Deflation</a:t>
            </a:r>
            <a:endParaRPr lang="de-DE" dirty="0">
              <a:solidFill>
                <a:srgbClr val="FFC000"/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6876256" y="2852936"/>
            <a:ext cx="1368152" cy="5400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rgbClr val="FF0000"/>
                </a:solidFill>
              </a:rPr>
              <a:t>Inflation</a:t>
            </a:r>
          </a:p>
          <a:p>
            <a:pPr algn="ctr"/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13" name="Pfeil nach links und rechts 12"/>
          <p:cNvSpPr/>
          <p:nvPr/>
        </p:nvSpPr>
        <p:spPr>
          <a:xfrm rot="5400000">
            <a:off x="6336193" y="3248980"/>
            <a:ext cx="1080120" cy="288033"/>
          </a:xfrm>
          <a:prstGeom prst="left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899592" y="2420888"/>
            <a:ext cx="2808312" cy="9721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 smtClean="0">
                <a:solidFill>
                  <a:prstClr val="white"/>
                </a:solidFill>
              </a:rPr>
              <a:t>Investition</a:t>
            </a:r>
            <a:endParaRPr lang="de-DE" sz="3600" dirty="0">
              <a:solidFill>
                <a:prstClr val="white"/>
              </a:solidFill>
            </a:endParaRPr>
          </a:p>
        </p:txBody>
      </p:sp>
      <p:sp>
        <p:nvSpPr>
          <p:cNvPr id="15" name="Gestreifter Pfeil nach rechts 14"/>
          <p:cNvSpPr/>
          <p:nvPr/>
        </p:nvSpPr>
        <p:spPr>
          <a:xfrm>
            <a:off x="6516216" y="4536834"/>
            <a:ext cx="792088" cy="484632"/>
          </a:xfrm>
          <a:prstGeom prst="striped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16" name="Pfeil nach oben und unten 15"/>
          <p:cNvSpPr/>
          <p:nvPr/>
        </p:nvSpPr>
        <p:spPr>
          <a:xfrm>
            <a:off x="3347864" y="2942946"/>
            <a:ext cx="242316" cy="900100"/>
          </a:xfrm>
          <a:prstGeom prst="up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963437"/>
            <a:ext cx="244475" cy="89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3120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30000"/>
    </mc:Choice>
    <mc:Fallback xmlns="">
      <p:transition spd="slow" advClick="0" advTm="30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Der Arbeitsmarkt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de-DE" dirty="0" smtClean="0">
                <a:solidFill>
                  <a:schemeClr val="tx2"/>
                </a:solidFill>
              </a:rPr>
              <a:t>VWL: Die Beschäftigung wird und kann nur durch sinkende Löhne steigen.</a:t>
            </a:r>
          </a:p>
          <a:p>
            <a:pPr algn="just"/>
            <a:r>
              <a:rPr lang="de-DE" dirty="0" smtClean="0">
                <a:solidFill>
                  <a:schemeClr val="bg2">
                    <a:lumMod val="50000"/>
                  </a:schemeClr>
                </a:solidFill>
              </a:rPr>
              <a:t>Keynes hat nicht behauptet, Arbeitslosigkeit wäre durch starre Löhne verschuldet!</a:t>
            </a:r>
          </a:p>
          <a:p>
            <a:pPr algn="just"/>
            <a:r>
              <a:rPr lang="de-DE" dirty="0" smtClean="0">
                <a:solidFill>
                  <a:schemeClr val="bg2">
                    <a:lumMod val="50000"/>
                  </a:schemeClr>
                </a:solidFill>
              </a:rPr>
              <a:t>Keynes: Löhne werden nur nominal in Geld vereinbart. Sinkende Nominallöhne können bei Deflation zu sinkenden Investitionen und damit sogar zu steigenden Reallöhnen führen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</a:rPr>
              <a:t>. Lohnabbau verschärft die Krisen.</a:t>
            </a:r>
          </a:p>
          <a:p>
            <a:pPr algn="just"/>
            <a:endParaRPr lang="de-DE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99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Der Arbeitsmarkt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de-DE" dirty="0" smtClean="0">
                <a:solidFill>
                  <a:schemeClr val="bg2">
                    <a:lumMod val="50000"/>
                  </a:schemeClr>
                </a:solidFill>
              </a:rPr>
              <a:t>VWL: Die Beschäftigung wird und kann nur durch sinkende Löhne steigen.</a:t>
            </a:r>
          </a:p>
          <a:p>
            <a:pPr algn="just"/>
            <a:r>
              <a:rPr lang="de-DE" dirty="0" smtClean="0">
                <a:solidFill>
                  <a:schemeClr val="tx2"/>
                </a:solidFill>
              </a:rPr>
              <a:t>Keynes hat nicht behauptet, Arbeitslosigkeit wäre durch starre Löhne verschuldet!</a:t>
            </a:r>
          </a:p>
          <a:p>
            <a:pPr algn="just"/>
            <a:r>
              <a:rPr lang="de-DE" dirty="0" smtClean="0">
                <a:solidFill>
                  <a:schemeClr val="bg2">
                    <a:lumMod val="50000"/>
                  </a:schemeClr>
                </a:solidFill>
              </a:rPr>
              <a:t>Keynes: Löhne werden nur nominal in Geld vereinbart. Sinkende Nominallöhne können bei Deflation zu sinkenden Investitionen und damit sogar zu steigenden Reallöhnen führen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</a:rPr>
              <a:t>. Lohnabbau verschärft die Krisen.</a:t>
            </a:r>
          </a:p>
          <a:p>
            <a:pPr algn="just"/>
            <a:endParaRPr lang="de-DE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26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Says Gesetz: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525963"/>
          </a:xfrm>
        </p:spPr>
        <p:txBody>
          <a:bodyPr>
            <a:normAutofit lnSpcReduction="10000"/>
          </a:bodyPr>
          <a:lstStyle/>
          <a:p>
            <a:r>
              <a:rPr lang="de-DE" dirty="0" smtClean="0"/>
              <a:t>Eigentlich werden Güter mit Gütern gekauft.</a:t>
            </a:r>
          </a:p>
          <a:p>
            <a:endParaRPr lang="de-DE" dirty="0" smtClean="0"/>
          </a:p>
          <a:p>
            <a:r>
              <a:rPr lang="de-DE" dirty="0" smtClean="0"/>
              <a:t>Das Geld ist nur Tauschmittel.</a:t>
            </a:r>
          </a:p>
          <a:p>
            <a:endParaRPr lang="de-DE" dirty="0"/>
          </a:p>
          <a:p>
            <a:r>
              <a:rPr lang="de-DE" dirty="0" smtClean="0"/>
              <a:t>Jede zusätzlich angebotene Ware erhöht die Nachfrage nach den anderen Gütern.</a:t>
            </a:r>
          </a:p>
          <a:p>
            <a:endParaRPr lang="de-DE" dirty="0"/>
          </a:p>
          <a:p>
            <a:r>
              <a:rPr lang="de-DE" dirty="0" smtClean="0"/>
              <a:t>Es kann keinen Mangel an Nachfrage geben.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898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Der Arbeitsmarkt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de-DE" dirty="0" smtClean="0">
                <a:solidFill>
                  <a:schemeClr val="bg2">
                    <a:lumMod val="50000"/>
                  </a:schemeClr>
                </a:solidFill>
              </a:rPr>
              <a:t>VWL: Die Beschäftigung wird und kann nur durch sinkende Löhne steigen.</a:t>
            </a:r>
          </a:p>
          <a:p>
            <a:pPr algn="just"/>
            <a:r>
              <a:rPr lang="de-DE" dirty="0" smtClean="0">
                <a:solidFill>
                  <a:schemeClr val="bg2">
                    <a:lumMod val="50000"/>
                  </a:schemeClr>
                </a:solidFill>
              </a:rPr>
              <a:t>Keynes hat nicht behauptet, Arbeitslosigkeit wäre durch starre Löhne verschuldet!</a:t>
            </a:r>
          </a:p>
          <a:p>
            <a:pPr algn="just"/>
            <a:r>
              <a:rPr lang="de-DE" dirty="0" smtClean="0">
                <a:solidFill>
                  <a:schemeClr val="tx2"/>
                </a:solidFill>
              </a:rPr>
              <a:t>Keynes: Löhne werden nur nominal in Geld vereinbart. Sinkende Nominallöhne können bei Deflation zu sinkenden Investitionen und damit sogar zu steigenden Reallöhnen führen. Lohnabbau verschärft die Krisen.</a:t>
            </a:r>
            <a:endParaRPr lang="de-DE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83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Fazit: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de-DE" dirty="0" smtClean="0"/>
              <a:t>Wirtschaftskrisen haben monetäre Ursachen.</a:t>
            </a:r>
          </a:p>
          <a:p>
            <a:pPr algn="just"/>
            <a:r>
              <a:rPr lang="de-DE" dirty="0" smtClean="0"/>
              <a:t>Die Neutralität des Geldes ist eine Irrlehre.</a:t>
            </a:r>
          </a:p>
          <a:p>
            <a:pPr algn="just"/>
            <a:r>
              <a:rPr lang="de-DE" dirty="0" smtClean="0"/>
              <a:t>Der klassische und neoklassische Kapitalmarkt mit einem Angebot von Ersparnissen ist wie die angloamerikanische </a:t>
            </a:r>
            <a:r>
              <a:rPr lang="de-DE" dirty="0" err="1" smtClean="0"/>
              <a:t>loanable</a:t>
            </a:r>
            <a:r>
              <a:rPr lang="de-DE" dirty="0" smtClean="0"/>
              <a:t> </a:t>
            </a:r>
            <a:r>
              <a:rPr lang="de-DE" dirty="0" err="1" smtClean="0"/>
              <a:t>funds</a:t>
            </a:r>
            <a:r>
              <a:rPr lang="de-DE" dirty="0" smtClean="0"/>
              <a:t> </a:t>
            </a:r>
            <a:r>
              <a:rPr lang="de-DE" dirty="0" err="1" smtClean="0"/>
              <a:t>theory</a:t>
            </a:r>
            <a:r>
              <a:rPr lang="de-DE" dirty="0" smtClean="0"/>
              <a:t> ein Hirngespinst. </a:t>
            </a:r>
          </a:p>
          <a:p>
            <a:pPr algn="just"/>
            <a:r>
              <a:rPr lang="de-DE" dirty="0" smtClean="0"/>
              <a:t>Es gibt kein Angebot von Ersparnissen!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4454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Says Gesetz: Konsequenzen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1"/>
          </a:xfrm>
        </p:spPr>
        <p:txBody>
          <a:bodyPr>
            <a:normAutofit/>
          </a:bodyPr>
          <a:lstStyle/>
          <a:p>
            <a:r>
              <a:rPr lang="de-DE" dirty="0" smtClean="0">
                <a:solidFill>
                  <a:schemeClr val="tx2"/>
                </a:solidFill>
              </a:rPr>
              <a:t>Es kann keine Wirtschaftskrisen geben!</a:t>
            </a:r>
          </a:p>
          <a:p>
            <a:r>
              <a:rPr lang="de-DE" dirty="0" smtClean="0">
                <a:solidFill>
                  <a:schemeClr val="tx2"/>
                </a:solidFill>
              </a:rPr>
              <a:t>Wirtschaftspolitik muss für mehr Angebot und nicht für mehr Nachfrage sorgen!</a:t>
            </a:r>
          </a:p>
          <a:p>
            <a:endParaRPr lang="de-DE" sz="2400" dirty="0" smtClean="0"/>
          </a:p>
          <a:p>
            <a:pPr marL="0" indent="0">
              <a:buNone/>
            </a:pPr>
            <a:r>
              <a:rPr lang="de-DE" dirty="0" smtClean="0"/>
              <a:t>Schlussfolgerungen der VWL bis heute:</a:t>
            </a:r>
          </a:p>
          <a:p>
            <a:r>
              <a:rPr lang="de-DE" dirty="0" smtClean="0"/>
              <a:t>Arbeitslosigkeit ist immer freiwillig und die Folge überzogener Lohnforderungen!</a:t>
            </a:r>
          </a:p>
          <a:p>
            <a:r>
              <a:rPr lang="de-DE" dirty="0" smtClean="0"/>
              <a:t>Sozialabbau müsse die Erwerbslosen zur Arbeit für wenig Lohn zwingen.</a:t>
            </a:r>
          </a:p>
        </p:txBody>
      </p:sp>
    </p:spTree>
    <p:extLst>
      <p:ext uri="{BB962C8B-B14F-4D97-AF65-F5344CB8AC3E}">
        <p14:creationId xmlns:p14="http://schemas.microsoft.com/office/powerpoint/2010/main" val="65494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de-DE" dirty="0" smtClean="0"/>
              <a:t>Says Gesetz: Begründung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276872"/>
            <a:ext cx="8507288" cy="3600399"/>
          </a:xfrm>
        </p:spPr>
        <p:txBody>
          <a:bodyPr>
            <a:normAutofit fontScale="92500" lnSpcReduction="10000"/>
          </a:bodyPr>
          <a:lstStyle/>
          <a:p>
            <a:r>
              <a:rPr lang="de-DE" dirty="0" smtClean="0">
                <a:solidFill>
                  <a:schemeClr val="tx2"/>
                </a:solidFill>
              </a:rPr>
              <a:t>Die Produktion schafft Einkommen genau in der Höhe dieser Produktion.</a:t>
            </a:r>
          </a:p>
          <a:p>
            <a:r>
              <a:rPr lang="de-DE" dirty="0" smtClean="0">
                <a:solidFill>
                  <a:schemeClr val="bg2">
                    <a:lumMod val="50000"/>
                  </a:schemeClr>
                </a:solidFill>
              </a:rPr>
              <a:t>Das Einkommen wird entweder für Konsum ausgegeben oder gespart. </a:t>
            </a:r>
          </a:p>
          <a:p>
            <a:r>
              <a:rPr lang="de-DE" dirty="0" smtClean="0">
                <a:solidFill>
                  <a:schemeClr val="bg2">
                    <a:lumMod val="50000"/>
                  </a:schemeClr>
                </a:solidFill>
              </a:rPr>
              <a:t>Die Ersparnis wird am Kapitalmarkt den Unternehmen für ihre Investitionen angeboten und der Zins sorgt dafür, dass die Höhe der Ersparnisse und der Investition in ein Gleichgewicht finden.</a:t>
            </a:r>
          </a:p>
        </p:txBody>
      </p:sp>
    </p:spTree>
    <p:extLst>
      <p:ext uri="{BB962C8B-B14F-4D97-AF65-F5344CB8AC3E}">
        <p14:creationId xmlns:p14="http://schemas.microsoft.com/office/powerpoint/2010/main" val="323394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de-DE" dirty="0" smtClean="0"/>
              <a:t>Says </a:t>
            </a:r>
            <a:r>
              <a:rPr lang="de-DE" dirty="0"/>
              <a:t>Gesetz: </a:t>
            </a:r>
            <a:r>
              <a:rPr lang="de-DE" dirty="0" smtClean="0"/>
              <a:t>Begründung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276872"/>
            <a:ext cx="8507288" cy="3600399"/>
          </a:xfrm>
        </p:spPr>
        <p:txBody>
          <a:bodyPr>
            <a:normAutofit fontScale="92500" lnSpcReduction="10000"/>
          </a:bodyPr>
          <a:lstStyle/>
          <a:p>
            <a:r>
              <a:rPr lang="de-DE" dirty="0" smtClean="0">
                <a:solidFill>
                  <a:schemeClr val="bg2">
                    <a:lumMod val="50000"/>
                  </a:schemeClr>
                </a:solidFill>
              </a:rPr>
              <a:t>Die Produktion schafft Einkommen genau in der Höhe dieser Produktion.</a:t>
            </a:r>
          </a:p>
          <a:p>
            <a:r>
              <a:rPr lang="de-DE" dirty="0" smtClean="0">
                <a:solidFill>
                  <a:schemeClr val="tx2"/>
                </a:solidFill>
              </a:rPr>
              <a:t>Das Einkommen wird entweder für Konsum ausgegeben oder gespart. </a:t>
            </a:r>
          </a:p>
          <a:p>
            <a:r>
              <a:rPr lang="de-DE" dirty="0" smtClean="0">
                <a:solidFill>
                  <a:schemeClr val="bg2">
                    <a:lumMod val="50000"/>
                  </a:schemeClr>
                </a:solidFill>
              </a:rPr>
              <a:t>Die Ersparnis wird am Kapitalmarkt den Unternehmen für ihre Investitionen angeboten und der Zins sorgt dafür, dass die Höhe der Ersparnisse und der Investition in ein Gleichgewicht finden.</a:t>
            </a:r>
          </a:p>
        </p:txBody>
      </p:sp>
    </p:spTree>
    <p:extLst>
      <p:ext uri="{BB962C8B-B14F-4D97-AF65-F5344CB8AC3E}">
        <p14:creationId xmlns:p14="http://schemas.microsoft.com/office/powerpoint/2010/main" val="299928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de-DE" dirty="0" smtClean="0"/>
              <a:t>Says </a:t>
            </a:r>
            <a:r>
              <a:rPr lang="de-DE" dirty="0"/>
              <a:t>Gesetz: </a:t>
            </a:r>
            <a:r>
              <a:rPr lang="de-DE" dirty="0" smtClean="0"/>
              <a:t>Begründung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276872"/>
            <a:ext cx="8507288" cy="3600399"/>
          </a:xfrm>
        </p:spPr>
        <p:txBody>
          <a:bodyPr>
            <a:normAutofit fontScale="92500" lnSpcReduction="10000"/>
          </a:bodyPr>
          <a:lstStyle/>
          <a:p>
            <a:r>
              <a:rPr lang="de-DE" dirty="0" smtClean="0">
                <a:solidFill>
                  <a:schemeClr val="bg2">
                    <a:lumMod val="50000"/>
                  </a:schemeClr>
                </a:solidFill>
              </a:rPr>
              <a:t>Die Produktion schafft Einkommen genau in der Höhe dieser Produktion.</a:t>
            </a:r>
          </a:p>
          <a:p>
            <a:r>
              <a:rPr lang="de-DE" dirty="0" smtClean="0">
                <a:solidFill>
                  <a:schemeClr val="bg2">
                    <a:lumMod val="50000"/>
                  </a:schemeClr>
                </a:solidFill>
              </a:rPr>
              <a:t>Das Einkommen wird entweder für Konsum ausgegeben oder gespart. </a:t>
            </a:r>
          </a:p>
          <a:p>
            <a:r>
              <a:rPr lang="de-DE" dirty="0" smtClean="0">
                <a:solidFill>
                  <a:schemeClr val="tx2"/>
                </a:solidFill>
              </a:rPr>
              <a:t>Die Ersparnis wird am Kapitalmarkt den Unternehmen für ihre Investitionen angeboten und der Zins sorgt dafür, dass die Höhe der Ersparnisse und der Investition in ein Gleichgewicht finden.</a:t>
            </a:r>
          </a:p>
        </p:txBody>
      </p:sp>
    </p:spTree>
    <p:extLst>
      <p:ext uri="{BB962C8B-B14F-4D97-AF65-F5344CB8AC3E}">
        <p14:creationId xmlns:p14="http://schemas.microsoft.com/office/powerpoint/2010/main" val="18421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Die postnapoleonische Depression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de-DE" sz="4400" dirty="0" smtClean="0"/>
          </a:p>
          <a:p>
            <a:pPr marL="0" indent="0">
              <a:buNone/>
            </a:pPr>
            <a:endParaRPr lang="de-DE" sz="4400" dirty="0"/>
          </a:p>
          <a:p>
            <a:pPr marL="0" indent="0">
              <a:buNone/>
            </a:pPr>
            <a:r>
              <a:rPr lang="de-DE" sz="6700" dirty="0" smtClean="0"/>
              <a:t>Jean-Baptiste Say (1767-1832) </a:t>
            </a:r>
          </a:p>
          <a:p>
            <a:pPr marL="0" indent="0">
              <a:buNone/>
            </a:pPr>
            <a:endParaRPr lang="de-DE" sz="6700" dirty="0" smtClean="0"/>
          </a:p>
          <a:p>
            <a:pPr marL="0" indent="0">
              <a:buNone/>
            </a:pPr>
            <a:r>
              <a:rPr lang="de-DE" sz="6700" dirty="0" smtClean="0"/>
              <a:t>Anlass seines Theorems war die</a:t>
            </a:r>
            <a:endParaRPr lang="de-DE" sz="6700" dirty="0"/>
          </a:p>
          <a:p>
            <a:pPr marL="0" indent="0">
              <a:buNone/>
            </a:pPr>
            <a:r>
              <a:rPr lang="de-DE" sz="6700" dirty="0" smtClean="0"/>
              <a:t>postnapoleonische Rezession.</a:t>
            </a:r>
          </a:p>
          <a:p>
            <a:pPr marL="0" indent="0">
              <a:buNone/>
            </a:pPr>
            <a:r>
              <a:rPr lang="de-DE" sz="6700" dirty="0" smtClean="0"/>
              <a:t> </a:t>
            </a:r>
          </a:p>
          <a:p>
            <a:pPr marL="0" indent="0">
              <a:buNone/>
            </a:pPr>
            <a:r>
              <a:rPr lang="de-DE" sz="6700" dirty="0" smtClean="0"/>
              <a:t>Der eigentliche Urheber der Depression wie des Theorems war David Ricardo (1772-1823).</a:t>
            </a:r>
          </a:p>
          <a:p>
            <a:pPr marL="0" indent="0">
              <a:buNone/>
            </a:pPr>
            <a:endParaRPr lang="de-DE" sz="4400" dirty="0"/>
          </a:p>
          <a:p>
            <a:pPr marL="0" indent="0">
              <a:buNone/>
            </a:pPr>
            <a:r>
              <a:rPr lang="de-DE" sz="3800" dirty="0"/>
              <a:t>Wikipedia-Link: </a:t>
            </a:r>
            <a:r>
              <a:rPr lang="de-DE" sz="3800" dirty="0">
                <a:hlinkClick r:id="rId2"/>
              </a:rPr>
              <a:t>https://</a:t>
            </a:r>
            <a:r>
              <a:rPr lang="de-DE" sz="3800" dirty="0" smtClean="0">
                <a:hlinkClick r:id="rId2"/>
              </a:rPr>
              <a:t>en.wikipedia.org/wiki/Post-Napoleonic_depression</a:t>
            </a:r>
            <a:r>
              <a:rPr lang="de-DE" sz="3800" dirty="0" smtClean="0"/>
              <a:t> </a:t>
            </a:r>
          </a:p>
          <a:p>
            <a:pPr marL="0" indent="0">
              <a:buNone/>
            </a:pPr>
            <a:endParaRPr lang="de-DE" sz="2400" dirty="0" smtClean="0"/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r>
              <a:rPr lang="de-DE" sz="2400" dirty="0" smtClean="0"/>
              <a:t>    </a:t>
            </a:r>
            <a:endParaRPr lang="de-DE" sz="24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1628800"/>
            <a:ext cx="1944216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39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</p:spPr>
        <p:txBody>
          <a:bodyPr>
            <a:normAutofit/>
          </a:bodyPr>
          <a:lstStyle/>
          <a:p>
            <a:r>
              <a:rPr lang="de-DE" sz="2800" dirty="0" smtClean="0"/>
              <a:t>Bei Say wird immer mit allen verfügbaren Produktionsfaktoren produziert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1259632" y="2420888"/>
            <a:ext cx="1800200" cy="199452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Konsumgüter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1259632" y="1506488"/>
            <a:ext cx="1800200" cy="9144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Investition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1259632" y="4441482"/>
            <a:ext cx="1800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Unternehmen:</a:t>
            </a:r>
          </a:p>
          <a:p>
            <a:pPr algn="ctr"/>
            <a:r>
              <a:rPr lang="de-DE" dirty="0" smtClean="0"/>
              <a:t>Y = C + I</a:t>
            </a:r>
          </a:p>
          <a:p>
            <a:r>
              <a:rPr lang="de-DE" dirty="0" smtClean="0"/>
              <a:t>Produktion für Investition und Konsum schafft Einkommen der Haushalte</a:t>
            </a:r>
            <a:endParaRPr lang="de-DE" dirty="0"/>
          </a:p>
        </p:txBody>
      </p:sp>
      <p:sp>
        <p:nvSpPr>
          <p:cNvPr id="7" name="Pfeil nach rechts 6"/>
          <p:cNvSpPr/>
          <p:nvPr/>
        </p:nvSpPr>
        <p:spPr>
          <a:xfrm>
            <a:off x="3270952" y="5004607"/>
            <a:ext cx="2304256" cy="92333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Einkommen</a:t>
            </a:r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5724128" y="2420888"/>
            <a:ext cx="1800200" cy="20205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Konsum</a:t>
            </a:r>
            <a:endParaRPr lang="de-DE" dirty="0"/>
          </a:p>
        </p:txBody>
      </p:sp>
      <p:sp>
        <p:nvSpPr>
          <p:cNvPr id="9" name="Rechteck 8"/>
          <p:cNvSpPr/>
          <p:nvPr/>
        </p:nvSpPr>
        <p:spPr>
          <a:xfrm>
            <a:off x="5724128" y="1506488"/>
            <a:ext cx="1800200" cy="914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Ersparnis</a:t>
            </a:r>
            <a:endParaRPr lang="de-DE" dirty="0"/>
          </a:p>
        </p:txBody>
      </p:sp>
      <p:sp>
        <p:nvSpPr>
          <p:cNvPr id="10" name="Pfeil nach links 9"/>
          <p:cNvSpPr/>
          <p:nvPr/>
        </p:nvSpPr>
        <p:spPr>
          <a:xfrm>
            <a:off x="3275856" y="1628800"/>
            <a:ext cx="2304256" cy="595485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finanziert (S = I)</a:t>
            </a:r>
            <a:endParaRPr lang="de-DE" dirty="0"/>
          </a:p>
        </p:txBody>
      </p:sp>
      <p:sp>
        <p:nvSpPr>
          <p:cNvPr id="11" name="Pfeil nach links 10"/>
          <p:cNvSpPr/>
          <p:nvPr/>
        </p:nvSpPr>
        <p:spPr>
          <a:xfrm>
            <a:off x="3275856" y="3068960"/>
            <a:ext cx="2304256" cy="720080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kauft</a:t>
            </a: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5724128" y="4450610"/>
            <a:ext cx="1800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Haushalte:</a:t>
            </a:r>
          </a:p>
          <a:p>
            <a:pPr algn="ctr"/>
            <a:r>
              <a:rPr lang="de-DE" dirty="0" smtClean="0"/>
              <a:t>Y = C + S</a:t>
            </a:r>
            <a:endParaRPr lang="de-DE" dirty="0"/>
          </a:p>
          <a:p>
            <a:r>
              <a:rPr lang="de-DE" dirty="0" smtClean="0"/>
              <a:t>Einkommen wird ausgegeben für Konsum oder es finanziert die Investition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266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Das angeblich neutrale Geld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de-DE" sz="2800" dirty="0" smtClean="0"/>
              <a:t>Das Geld (die Geldmenge) beeinflusse nur die Höhe der Preise: Je mehr Geld umläuft, desto höher werde das Preisniveau und umgekehrt. </a:t>
            </a:r>
            <a:r>
              <a:rPr lang="de-DE" dirty="0" smtClean="0"/>
              <a:t>                                     </a:t>
            </a:r>
          </a:p>
          <a:p>
            <a:pPr marL="0" indent="0">
              <a:buNone/>
            </a:pPr>
            <a:endParaRPr lang="de-DE" sz="1800" dirty="0" smtClean="0"/>
          </a:p>
          <a:p>
            <a:pPr marL="0" indent="0" algn="ctr">
              <a:buNone/>
            </a:pPr>
            <a:r>
              <a:rPr lang="de-DE" sz="2000" dirty="0" smtClean="0"/>
              <a:t>Quantitätsgleichung nach Irving Fisher: </a:t>
            </a:r>
          </a:p>
          <a:p>
            <a:pPr marL="0" indent="0" algn="ctr">
              <a:buNone/>
            </a:pPr>
            <a:r>
              <a:rPr lang="de-DE" sz="2000" dirty="0" smtClean="0"/>
              <a:t>Geldmenge x Umlaufgeschwindigkeit = Preisniveau x Transaktionen</a:t>
            </a:r>
          </a:p>
          <a:p>
            <a:pPr marL="0" indent="0" algn="ctr">
              <a:buNone/>
            </a:pPr>
            <a:r>
              <a:rPr lang="de-DE" sz="2800" dirty="0" smtClean="0"/>
              <a:t>M x V = P x T </a:t>
            </a:r>
            <a:endParaRPr lang="de-DE" sz="2800" dirty="0"/>
          </a:p>
          <a:p>
            <a:pPr marL="0" indent="0">
              <a:buNone/>
            </a:pPr>
            <a:endParaRPr lang="de-DE" sz="2000" dirty="0" smtClean="0"/>
          </a:p>
          <a:p>
            <a:pPr marL="0" indent="0">
              <a:buNone/>
            </a:pPr>
            <a:r>
              <a:rPr lang="de-DE" sz="2800" dirty="0" smtClean="0">
                <a:solidFill>
                  <a:schemeClr val="tx2"/>
                </a:solidFill>
              </a:rPr>
              <a:t>Trugschluss: Steigende oder fallende Preise hätten keine Auswirkung auf Konsum und Investition.</a:t>
            </a:r>
          </a:p>
        </p:txBody>
      </p:sp>
    </p:spTree>
    <p:extLst>
      <p:ext uri="{BB962C8B-B14F-4D97-AF65-F5344CB8AC3E}">
        <p14:creationId xmlns:p14="http://schemas.microsoft.com/office/powerpoint/2010/main" val="238111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1151</Words>
  <Application>Microsoft Office PowerPoint</Application>
  <PresentationFormat>Bildschirmpräsentation (4:3)</PresentationFormat>
  <Paragraphs>179</Paragraphs>
  <Slides>21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2" baseType="lpstr">
      <vt:lpstr>1_Larissa</vt:lpstr>
      <vt:lpstr>VWL: Says Gesetz  und die Erklärung der Krisen</vt:lpstr>
      <vt:lpstr>Says Gesetz:</vt:lpstr>
      <vt:lpstr>Says Gesetz: Konsequenzen</vt:lpstr>
      <vt:lpstr>Says Gesetz: Begründung</vt:lpstr>
      <vt:lpstr>Says Gesetz: Begründung</vt:lpstr>
      <vt:lpstr>Says Gesetz: Begründung</vt:lpstr>
      <vt:lpstr>Die postnapoleonische Depression</vt:lpstr>
      <vt:lpstr>Bei Say wird immer mit allen verfügbaren Produktionsfaktoren produziert</vt:lpstr>
      <vt:lpstr>Das angeblich neutrale Geld</vt:lpstr>
      <vt:lpstr>Der klassische Kapitalmarkt</vt:lpstr>
      <vt:lpstr>Bei Deflation oder Hochzinspolitik rentiert sich die Investition in Geld gerechnet nicht:</vt:lpstr>
      <vt:lpstr>Produktion und Einkommen sinken:</vt:lpstr>
      <vt:lpstr>Haushalte schränken ihren Konsum ein und wollen im Endergebnis mehr sparen und für die Krise vorsorgen:</vt:lpstr>
      <vt:lpstr> Says Gesetz ist widerlegt:</vt:lpstr>
      <vt:lpstr>John Maynard Keynes</vt:lpstr>
      <vt:lpstr>Investitionen werden unterlassen:</vt:lpstr>
      <vt:lpstr>Das Produktionspotential</vt:lpstr>
      <vt:lpstr>Der Arbeitsmarkt</vt:lpstr>
      <vt:lpstr>Der Arbeitsmarkt</vt:lpstr>
      <vt:lpstr>Der Arbeitsmarkt</vt:lpstr>
      <vt:lpstr>Fazit: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VWL: Der Trugschluss in der neoklassischen Theorie</dc:title>
  <dc:creator>Wolf</dc:creator>
  <cp:lastModifiedBy>Wolf</cp:lastModifiedBy>
  <cp:revision>79</cp:revision>
  <dcterms:created xsi:type="dcterms:W3CDTF">2013-10-04T06:08:58Z</dcterms:created>
  <dcterms:modified xsi:type="dcterms:W3CDTF">2014-03-09T23:22:20Z</dcterms:modified>
</cp:coreProperties>
</file>